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6" r:id="rId11"/>
    <p:sldId id="273" r:id="rId12"/>
    <p:sldId id="265" r:id="rId13"/>
    <p:sldId id="266" r:id="rId14"/>
    <p:sldId id="267" r:id="rId15"/>
    <p:sldId id="268" r:id="rId16"/>
    <p:sldId id="269" r:id="rId17"/>
    <p:sldId id="277" r:id="rId18"/>
    <p:sldId id="270" r:id="rId19"/>
    <p:sldId id="271" r:id="rId20"/>
    <p:sldId id="272"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6B4AA4-07F8-4968-BEDD-333E85601C7B}" type="datetimeFigureOut">
              <a:rPr lang="en-US" smtClean="0"/>
              <a:pPr/>
              <a:t>9/10/2010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0C3E00-5DEB-4A87-B37D-9115A68890B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B4AA4-07F8-4968-BEDD-333E85601C7B}"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C3E00-5DEB-4A87-B37D-9115A68890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20C3E00-5DEB-4A87-B37D-9115A68890B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B4AA4-07F8-4968-BEDD-333E85601C7B}"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6B4AA4-07F8-4968-BEDD-333E85601C7B}"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20C3E00-5DEB-4A87-B37D-9115A68890B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6B4AA4-07F8-4968-BEDD-333E85601C7B}" type="datetimeFigureOut">
              <a:rPr lang="en-US" smtClean="0"/>
              <a:pPr/>
              <a:t>9/10/2010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0C3E00-5DEB-4A87-B37D-9115A68890B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6B4AA4-07F8-4968-BEDD-333E85601C7B}" type="datetimeFigureOut">
              <a:rPr lang="en-US" smtClean="0"/>
              <a:pPr/>
              <a:t>9/10/2010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C3E00-5DEB-4A87-B37D-9115A68890B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6B4AA4-07F8-4968-BEDD-333E85601C7B}" type="datetimeFigureOut">
              <a:rPr lang="en-US" smtClean="0"/>
              <a:pPr/>
              <a:t>9/10/2010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0C3E00-5DEB-4A87-B37D-9115A68890B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6B4AA4-07F8-4968-BEDD-333E85601C7B}" type="datetimeFigureOut">
              <a:rPr lang="en-US" smtClean="0"/>
              <a:pPr/>
              <a:t>9/10/2010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20C3E00-5DEB-4A87-B37D-9115A68890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F6B4AA4-07F8-4968-BEDD-333E85601C7B}" type="datetimeFigureOut">
              <a:rPr lang="en-US" smtClean="0"/>
              <a:pPr/>
              <a:t>9/10/2010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0C3E00-5DEB-4A87-B37D-9115A68890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0C3E00-5DEB-4A87-B37D-9115A68890B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F6B4AA4-07F8-4968-BEDD-333E85601C7B}" type="datetimeFigureOut">
              <a:rPr lang="en-US" smtClean="0"/>
              <a:pPr/>
              <a:t>9/10/2010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20C3E00-5DEB-4A87-B37D-9115A68890B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F6B4AA4-07F8-4968-BEDD-333E85601C7B}" type="datetimeFigureOut">
              <a:rPr lang="en-US" smtClean="0"/>
              <a:pPr/>
              <a:t>9/10/2010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6B4AA4-07F8-4968-BEDD-333E85601C7B}" type="datetimeFigureOut">
              <a:rPr lang="en-US" smtClean="0"/>
              <a:pPr/>
              <a:t>9/10/2010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0C3E00-5DEB-4A87-B37D-9115A68890B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en.wikipedia.org/wiki/Tuber_(genus)" TargetMode="External"/><Relationship Id="rId4" Type="http://schemas.openxmlformats.org/officeDocument/2006/relationships/hyperlink" Target="http://en.wikipedia.org/wiki/Foie_gra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676400"/>
          </a:xfrm>
        </p:spPr>
        <p:txBody>
          <a:bodyPr>
            <a:noAutofit/>
          </a:bodyPr>
          <a:lstStyle/>
          <a:p>
            <a:r>
              <a:rPr lang="en-US" sz="6000" b="1" dirty="0" smtClean="0"/>
              <a:t>Les </a:t>
            </a:r>
            <a:r>
              <a:rPr lang="en-US" sz="6000" b="1" dirty="0" err="1" smtClean="0"/>
              <a:t>Régions</a:t>
            </a:r>
            <a:r>
              <a:rPr lang="en-US" sz="6000" b="1" dirty="0" smtClean="0"/>
              <a:t> de la France</a:t>
            </a:r>
            <a:endParaRPr lang="en-US" sz="6000" dirty="0"/>
          </a:p>
        </p:txBody>
      </p:sp>
      <p:pic>
        <p:nvPicPr>
          <p:cNvPr id="4" name="Picture 3" descr="france-flag.jpg"/>
          <p:cNvPicPr>
            <a:picLocks noChangeAspect="1"/>
          </p:cNvPicPr>
          <p:nvPr/>
        </p:nvPicPr>
        <p:blipFill>
          <a:blip r:embed="rId2" cstate="print"/>
          <a:stretch>
            <a:fillRect/>
          </a:stretch>
        </p:blipFill>
        <p:spPr>
          <a:xfrm>
            <a:off x="2514600" y="2895600"/>
            <a:ext cx="4191000" cy="3352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Bretagne - Les crêpes</a:t>
            </a:r>
            <a:endParaRPr lang="en-US" sz="4800" b="1" dirty="0"/>
          </a:p>
        </p:txBody>
      </p:sp>
      <p:pic>
        <p:nvPicPr>
          <p:cNvPr id="4" name="Content Placeholder 3" descr="Bertrands096.gif"/>
          <p:cNvPicPr>
            <a:picLocks noGrp="1" noChangeAspect="1"/>
          </p:cNvPicPr>
          <p:nvPr>
            <p:ph sz="quarter" idx="1"/>
          </p:nvPr>
        </p:nvPicPr>
        <p:blipFill>
          <a:blip r:embed="rId2" cstate="print"/>
          <a:stretch>
            <a:fillRect/>
          </a:stretch>
        </p:blipFill>
        <p:spPr>
          <a:xfrm>
            <a:off x="1524000" y="1676400"/>
            <a:ext cx="60960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Alsace</a:t>
            </a:r>
            <a:endParaRPr lang="en-US" sz="4800" b="1" dirty="0"/>
          </a:p>
        </p:txBody>
      </p:sp>
      <p:pic>
        <p:nvPicPr>
          <p:cNvPr id="4" name="Content Placeholder 3" descr="choucroute.jpg"/>
          <p:cNvPicPr>
            <a:picLocks noGrp="1" noChangeAspect="1"/>
          </p:cNvPicPr>
          <p:nvPr>
            <p:ph sz="quarter" idx="1"/>
          </p:nvPr>
        </p:nvPicPr>
        <p:blipFill>
          <a:blip r:embed="rId2" cstate="print"/>
          <a:stretch>
            <a:fillRect/>
          </a:stretch>
        </p:blipFill>
        <p:spPr>
          <a:xfrm>
            <a:off x="228600" y="1981200"/>
            <a:ext cx="5988675" cy="3657600"/>
          </a:xfrm>
        </p:spPr>
      </p:pic>
      <p:sp>
        <p:nvSpPr>
          <p:cNvPr id="5" name="TextBox 4"/>
          <p:cNvSpPr txBox="1"/>
          <p:nvPr/>
        </p:nvSpPr>
        <p:spPr>
          <a:xfrm>
            <a:off x="6172200" y="2057400"/>
            <a:ext cx="2743200" cy="2923877"/>
          </a:xfrm>
          <a:prstGeom prst="rect">
            <a:avLst/>
          </a:prstGeom>
          <a:noFill/>
        </p:spPr>
        <p:txBody>
          <a:bodyPr wrap="square" rtlCol="0">
            <a:spAutoFit/>
          </a:bodyPr>
          <a:lstStyle/>
          <a:p>
            <a:pPr algn="ctr"/>
            <a:endParaRPr lang="en-US" sz="2800" dirty="0" smtClean="0"/>
          </a:p>
          <a:p>
            <a:pPr algn="ctr"/>
            <a:r>
              <a:rPr lang="en-US" sz="2600" dirty="0" smtClean="0"/>
              <a:t>No other dish shows off the richly varied charcuterie of Alsace quite like </a:t>
            </a:r>
            <a:r>
              <a:rPr lang="en-US" sz="2600" b="1" dirty="0" err="1" smtClean="0"/>
              <a:t>choucroute</a:t>
            </a:r>
            <a:r>
              <a:rPr lang="en-US" sz="2600" b="1" dirty="0" smtClean="0"/>
              <a:t>.</a:t>
            </a:r>
            <a:endParaRPr lang="en-US" sz="2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Pays de la Loire</a:t>
            </a:r>
            <a:endParaRPr lang="en-US" sz="4800" b="1" dirty="0"/>
          </a:p>
        </p:txBody>
      </p:sp>
      <p:pic>
        <p:nvPicPr>
          <p:cNvPr id="4" name="Content Placeholder 3" descr="chateau-de-chambord-1.jpg"/>
          <p:cNvPicPr>
            <a:picLocks noGrp="1" noChangeAspect="1"/>
          </p:cNvPicPr>
          <p:nvPr>
            <p:ph sz="quarter" idx="1"/>
          </p:nvPr>
        </p:nvPicPr>
        <p:blipFill>
          <a:blip r:embed="rId2" cstate="print"/>
          <a:stretch>
            <a:fillRect/>
          </a:stretch>
        </p:blipFill>
        <p:spPr>
          <a:xfrm>
            <a:off x="914400" y="990600"/>
            <a:ext cx="7543800" cy="5662879"/>
          </a:xfrm>
        </p:spPr>
      </p:pic>
      <p:sp>
        <p:nvSpPr>
          <p:cNvPr id="5" name="TextBox 4"/>
          <p:cNvSpPr txBox="1"/>
          <p:nvPr/>
        </p:nvSpPr>
        <p:spPr>
          <a:xfrm>
            <a:off x="6934200" y="6324600"/>
            <a:ext cx="1981200" cy="369332"/>
          </a:xfrm>
          <a:prstGeom prst="rect">
            <a:avLst/>
          </a:prstGeom>
          <a:noFill/>
        </p:spPr>
        <p:txBody>
          <a:bodyPr wrap="square" rtlCol="0">
            <a:spAutoFit/>
          </a:bodyPr>
          <a:lstStyle/>
          <a:p>
            <a:r>
              <a:rPr lang="en-US" dirty="0" smtClean="0">
                <a:solidFill>
                  <a:schemeClr val="bg1"/>
                </a:solidFill>
              </a:rPr>
              <a:t>Chambord</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Les châteaux (castles)</a:t>
            </a:r>
            <a:endParaRPr lang="en-US" sz="4800" b="1" dirty="0"/>
          </a:p>
        </p:txBody>
      </p:sp>
      <p:sp>
        <p:nvSpPr>
          <p:cNvPr id="3" name="Content Placeholder 2"/>
          <p:cNvSpPr>
            <a:spLocks noGrp="1"/>
          </p:cNvSpPr>
          <p:nvPr>
            <p:ph sz="quarter" idx="1"/>
          </p:nvPr>
        </p:nvSpPr>
        <p:spPr>
          <a:xfrm>
            <a:off x="301752" y="1527048"/>
            <a:ext cx="8503920" cy="4949952"/>
          </a:xfrm>
        </p:spPr>
        <p:txBody>
          <a:bodyPr>
            <a:normAutofit lnSpcReduction="10000"/>
          </a:bodyPr>
          <a:lstStyle/>
          <a:p>
            <a:r>
              <a:rPr lang="en-US" dirty="0" smtClean="0"/>
              <a:t>The castles of the Loire Valley are renowned the world over. Altogether there are more than 300 châteaux in the region, many built in the heyday of the French royalty and nobility (17th-18th centuries). There are also often lavishly planted gardens around the châteaux - the origins of the 'French Style' garden are here - which are often as interesting as the chateaux themselves. </a:t>
            </a:r>
          </a:p>
          <a:p>
            <a:pPr>
              <a:buNone/>
            </a:pPr>
            <a:endParaRPr lang="en-US" dirty="0" smtClean="0"/>
          </a:p>
          <a:p>
            <a:pPr>
              <a:buNone/>
            </a:pPr>
            <a:r>
              <a:rPr lang="en-US" dirty="0" smtClean="0"/>
              <a:t>    Some of the Loire chateaux are now open to the public, while others are established as fine hotels, and many are still in private ownership.</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Château de Versailles</a:t>
            </a:r>
            <a:endParaRPr lang="en-US" sz="4800" b="1" dirty="0"/>
          </a:p>
        </p:txBody>
      </p:sp>
      <p:pic>
        <p:nvPicPr>
          <p:cNvPr id="4" name="Content Placeholder 3" descr="versailles.jpg"/>
          <p:cNvPicPr>
            <a:picLocks noGrp="1" noChangeAspect="1"/>
          </p:cNvPicPr>
          <p:nvPr>
            <p:ph sz="quarter" idx="1"/>
          </p:nvPr>
        </p:nvPicPr>
        <p:blipFill>
          <a:blip r:embed="rId2" cstate="print"/>
          <a:stretch>
            <a:fillRect/>
          </a:stretch>
        </p:blipFill>
        <p:spPr>
          <a:xfrm>
            <a:off x="1219200" y="1524000"/>
            <a:ext cx="6858000" cy="513726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Poitiers</a:t>
            </a:r>
            <a:endParaRPr lang="en-US" sz="4800" b="1" dirty="0"/>
          </a:p>
        </p:txBody>
      </p:sp>
      <p:pic>
        <p:nvPicPr>
          <p:cNvPr id="4" name="Content Placeholder 3" descr="arton105.jpg"/>
          <p:cNvPicPr>
            <a:picLocks noGrp="1" noChangeAspect="1"/>
          </p:cNvPicPr>
          <p:nvPr>
            <p:ph sz="quarter" idx="1"/>
          </p:nvPr>
        </p:nvPicPr>
        <p:blipFill>
          <a:blip r:embed="rId2" cstate="print"/>
          <a:stretch>
            <a:fillRect/>
          </a:stretch>
        </p:blipFill>
        <p:spPr>
          <a:xfrm>
            <a:off x="1752600" y="3124200"/>
            <a:ext cx="5631688" cy="3505200"/>
          </a:xfrm>
        </p:spPr>
      </p:pic>
      <p:sp>
        <p:nvSpPr>
          <p:cNvPr id="5" name="TextBox 4"/>
          <p:cNvSpPr txBox="1"/>
          <p:nvPr/>
        </p:nvSpPr>
        <p:spPr>
          <a:xfrm>
            <a:off x="152400" y="1524000"/>
            <a:ext cx="8686800" cy="1631216"/>
          </a:xfrm>
          <a:prstGeom prst="rect">
            <a:avLst/>
          </a:prstGeom>
          <a:noFill/>
        </p:spPr>
        <p:txBody>
          <a:bodyPr wrap="square" rtlCol="0">
            <a:spAutoFit/>
          </a:bodyPr>
          <a:lstStyle/>
          <a:p>
            <a:pPr algn="ctr"/>
            <a:r>
              <a:rPr lang="en-US" sz="2500" dirty="0" smtClean="0"/>
              <a:t>The </a:t>
            </a:r>
            <a:r>
              <a:rPr lang="en-US" sz="2500" b="1" dirty="0" err="1" smtClean="0"/>
              <a:t>Futuroscope</a:t>
            </a:r>
            <a:r>
              <a:rPr lang="en-US" sz="2500" b="1" dirty="0" smtClean="0"/>
              <a:t> </a:t>
            </a:r>
            <a:r>
              <a:rPr lang="en-US" sz="2500" dirty="0" smtClean="0"/>
              <a:t>is a cinematic theme park in Poitiers that offers a circular-screen theater, 3-D movies, a hemispherical theater, a large movie screen </a:t>
            </a:r>
            <a:r>
              <a:rPr lang="en-US" sz="2500" i="1" dirty="0" smtClean="0"/>
              <a:t>(le </a:t>
            </a:r>
            <a:r>
              <a:rPr lang="en-US" sz="2500" i="1" dirty="0" err="1" smtClean="0"/>
              <a:t>kinémax</a:t>
            </a:r>
            <a:r>
              <a:rPr lang="en-US" sz="2500" i="1" dirty="0" smtClean="0"/>
              <a:t>), </a:t>
            </a:r>
            <a:r>
              <a:rPr lang="en-US" sz="2500" dirty="0" smtClean="0"/>
              <a:t>and a computerized audiovisual spectacle shown on ten screens.</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Les </a:t>
            </a:r>
            <a:r>
              <a:rPr lang="en-US" sz="4800" b="1" dirty="0" err="1" smtClean="0"/>
              <a:t>plages</a:t>
            </a:r>
            <a:r>
              <a:rPr lang="en-US" sz="4800" b="1" dirty="0" smtClean="0"/>
              <a:t> de Biarritz</a:t>
            </a:r>
            <a:endParaRPr lang="en-US" sz="4800" b="1" dirty="0"/>
          </a:p>
        </p:txBody>
      </p:sp>
      <p:sp>
        <p:nvSpPr>
          <p:cNvPr id="3" name="Content Placeholder 2"/>
          <p:cNvSpPr>
            <a:spLocks noGrp="1"/>
          </p:cNvSpPr>
          <p:nvPr>
            <p:ph sz="quarter" idx="1"/>
          </p:nvPr>
        </p:nvSpPr>
        <p:spPr>
          <a:xfrm>
            <a:off x="301752" y="1527048"/>
            <a:ext cx="3355848" cy="4572000"/>
          </a:xfrm>
        </p:spPr>
        <p:txBody>
          <a:bodyPr>
            <a:normAutofit fontScale="92500" lnSpcReduction="10000"/>
          </a:bodyPr>
          <a:lstStyle/>
          <a:p>
            <a:r>
              <a:rPr lang="en-US" dirty="0" smtClean="0"/>
              <a:t>In Southwestern France, </a:t>
            </a:r>
            <a:r>
              <a:rPr lang="en-US" b="1" dirty="0" smtClean="0"/>
              <a:t>Biarritz</a:t>
            </a:r>
            <a:r>
              <a:rPr lang="en-US" dirty="0" smtClean="0"/>
              <a:t> is a fashionable beach resort.  Known as “the queen of resorts and the resort of kings,” Biarritz has boasted visits by Queen Victoria, Edward VII, and Alfonse XIII of Spain.</a:t>
            </a:r>
          </a:p>
          <a:p>
            <a:pPr>
              <a:buNone/>
            </a:pPr>
            <a:endParaRPr lang="en-US" dirty="0"/>
          </a:p>
        </p:txBody>
      </p:sp>
      <p:pic>
        <p:nvPicPr>
          <p:cNvPr id="4" name="Picture 3" descr="grande-plage-de-biarritz-01.jpg"/>
          <p:cNvPicPr>
            <a:picLocks noChangeAspect="1"/>
          </p:cNvPicPr>
          <p:nvPr/>
        </p:nvPicPr>
        <p:blipFill>
          <a:blip r:embed="rId2" cstate="print"/>
          <a:stretch>
            <a:fillRect/>
          </a:stretch>
        </p:blipFill>
        <p:spPr>
          <a:xfrm>
            <a:off x="3581400" y="1524000"/>
            <a:ext cx="5278777" cy="50139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a:t>
            </a:r>
            <a:r>
              <a:rPr lang="en-US" dirty="0" err="1" smtClean="0"/>
              <a:t>Périgord</a:t>
            </a:r>
            <a:endParaRPr lang="en-US" dirty="0"/>
          </a:p>
        </p:txBody>
      </p:sp>
      <p:pic>
        <p:nvPicPr>
          <p:cNvPr id="4" name="Content Placeholder 3" descr="fgterrine1.jpg"/>
          <p:cNvPicPr>
            <a:picLocks noGrp="1" noChangeAspect="1"/>
          </p:cNvPicPr>
          <p:nvPr>
            <p:ph sz="quarter" idx="1"/>
          </p:nvPr>
        </p:nvPicPr>
        <p:blipFill>
          <a:blip r:embed="rId2" cstate="print"/>
          <a:stretch>
            <a:fillRect/>
          </a:stretch>
        </p:blipFill>
        <p:spPr>
          <a:xfrm>
            <a:off x="5181600" y="3886200"/>
            <a:ext cx="3590925" cy="2695575"/>
          </a:xfrm>
        </p:spPr>
      </p:pic>
      <p:pic>
        <p:nvPicPr>
          <p:cNvPr id="5" name="Picture 4" descr="truffles2701_wideweb__470x313,0.jpg"/>
          <p:cNvPicPr>
            <a:picLocks noChangeAspect="1"/>
          </p:cNvPicPr>
          <p:nvPr/>
        </p:nvPicPr>
        <p:blipFill>
          <a:blip r:embed="rId3" cstate="print"/>
          <a:stretch>
            <a:fillRect/>
          </a:stretch>
        </p:blipFill>
        <p:spPr>
          <a:xfrm>
            <a:off x="4876800" y="1295400"/>
            <a:ext cx="3890339" cy="2590800"/>
          </a:xfrm>
          <a:prstGeom prst="rect">
            <a:avLst/>
          </a:prstGeom>
        </p:spPr>
      </p:pic>
      <p:sp>
        <p:nvSpPr>
          <p:cNvPr id="6" name="TextBox 5"/>
          <p:cNvSpPr txBox="1"/>
          <p:nvPr/>
        </p:nvSpPr>
        <p:spPr>
          <a:xfrm>
            <a:off x="304800" y="1828800"/>
            <a:ext cx="4495800" cy="3539430"/>
          </a:xfrm>
          <a:prstGeom prst="rect">
            <a:avLst/>
          </a:prstGeom>
          <a:noFill/>
        </p:spPr>
        <p:txBody>
          <a:bodyPr wrap="square" rtlCol="0">
            <a:spAutoFit/>
          </a:bodyPr>
          <a:lstStyle/>
          <a:p>
            <a:pPr algn="ctr"/>
            <a:r>
              <a:rPr lang="en-US" sz="2800" dirty="0" smtClean="0"/>
              <a:t>The area is noted for its cuisine, more particularly its products related to  ducks and geese, such as </a:t>
            </a:r>
            <a:r>
              <a:rPr lang="en-US" sz="2800" i="1" dirty="0" err="1" smtClean="0">
                <a:hlinkClick r:id="rId4" action="ppaction://hlinkfile" tooltip="Foie gras"/>
              </a:rPr>
              <a:t>foie</a:t>
            </a:r>
            <a:r>
              <a:rPr lang="en-US" sz="2800" i="1" dirty="0" smtClean="0">
                <a:hlinkClick r:id="rId4" action="ppaction://hlinkfile" tooltip="Foie gras"/>
              </a:rPr>
              <a:t> </a:t>
            </a:r>
            <a:r>
              <a:rPr lang="en-US" sz="2800" i="1" dirty="0" err="1" smtClean="0">
                <a:hlinkClick r:id="rId4" action="ppaction://hlinkfile" tooltip="Foie gras"/>
              </a:rPr>
              <a:t>gras</a:t>
            </a:r>
            <a:r>
              <a:rPr lang="en-US" sz="2800" dirty="0" smtClean="0"/>
              <a:t>. It is one of the </a:t>
            </a:r>
            <a:r>
              <a:rPr lang="en-US" sz="2800" i="1" dirty="0" smtClean="0">
                <a:hlinkClick r:id="rId5" action="ppaction://hlinkfile" tooltip="Tuber (genus)"/>
              </a:rPr>
              <a:t>truffle</a:t>
            </a:r>
            <a:r>
              <a:rPr lang="en-US" sz="2800" i="1" dirty="0" smtClean="0"/>
              <a:t> </a:t>
            </a:r>
            <a:r>
              <a:rPr lang="en-US" sz="2800" dirty="0" smtClean="0"/>
              <a:t>areas of France, historically the most famous.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err="1" smtClean="0"/>
              <a:t>Savoie</a:t>
            </a:r>
            <a:r>
              <a:rPr lang="en-US" sz="4800" b="1" dirty="0" smtClean="0"/>
              <a:t> et Haute-</a:t>
            </a:r>
            <a:r>
              <a:rPr lang="en-US" sz="4800" b="1" dirty="0" err="1" smtClean="0"/>
              <a:t>Savoie</a:t>
            </a:r>
            <a:endParaRPr lang="en-US" sz="4800" b="1" dirty="0"/>
          </a:p>
        </p:txBody>
      </p:sp>
      <p:sp>
        <p:nvSpPr>
          <p:cNvPr id="3" name="Content Placeholder 2"/>
          <p:cNvSpPr>
            <a:spLocks noGrp="1"/>
          </p:cNvSpPr>
          <p:nvPr>
            <p:ph sz="quarter" idx="1"/>
          </p:nvPr>
        </p:nvSpPr>
        <p:spPr/>
        <p:txBody>
          <a:bodyPr/>
          <a:lstStyle/>
          <a:p>
            <a:pPr>
              <a:buNone/>
            </a:pPr>
            <a:r>
              <a:rPr lang="en-US" b="1" dirty="0" smtClean="0"/>
              <a:t>   </a:t>
            </a:r>
            <a:r>
              <a:rPr lang="en-US" b="1" dirty="0" err="1" smtClean="0"/>
              <a:t>Savoie</a:t>
            </a:r>
            <a:r>
              <a:rPr lang="en-US" b="1" dirty="0" smtClean="0"/>
              <a:t> </a:t>
            </a:r>
            <a:r>
              <a:rPr lang="en-US" dirty="0" smtClean="0"/>
              <a:t>on the Italian border, and </a:t>
            </a:r>
            <a:r>
              <a:rPr lang="en-US" b="1" dirty="0" smtClean="0"/>
              <a:t>Haute </a:t>
            </a:r>
            <a:r>
              <a:rPr lang="en-US" b="1" dirty="0" err="1" smtClean="0"/>
              <a:t>Savoie</a:t>
            </a:r>
            <a:r>
              <a:rPr lang="en-US" dirty="0" smtClean="0"/>
              <a:t> on the Swiss border, are popular ski areas.  Their snow-capped mountains are some of the highest peaks in Europe.</a:t>
            </a:r>
          </a:p>
          <a:p>
            <a:pPr>
              <a:buNone/>
            </a:pPr>
            <a:endParaRPr lang="en-US" b="1" dirty="0"/>
          </a:p>
        </p:txBody>
      </p:sp>
      <p:pic>
        <p:nvPicPr>
          <p:cNvPr id="4" name="Picture 3" descr="SuperStock_1792-26534.jpg"/>
          <p:cNvPicPr>
            <a:picLocks noChangeAspect="1"/>
          </p:cNvPicPr>
          <p:nvPr/>
        </p:nvPicPr>
        <p:blipFill>
          <a:blip r:embed="rId2" cstate="print"/>
          <a:stretch>
            <a:fillRect/>
          </a:stretch>
        </p:blipFill>
        <p:spPr>
          <a:xfrm>
            <a:off x="2057400" y="2895600"/>
            <a:ext cx="5715000" cy="38045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Provence</a:t>
            </a:r>
            <a:endParaRPr lang="en-US" sz="4800" b="1" dirty="0"/>
          </a:p>
        </p:txBody>
      </p:sp>
      <p:pic>
        <p:nvPicPr>
          <p:cNvPr id="4" name="Content Placeholder 3" descr="provence-pic.jpg"/>
          <p:cNvPicPr>
            <a:picLocks noGrp="1" noChangeAspect="1"/>
          </p:cNvPicPr>
          <p:nvPr>
            <p:ph sz="quarter" idx="1"/>
          </p:nvPr>
        </p:nvPicPr>
        <p:blipFill>
          <a:blip r:embed="rId2" cstate="print"/>
          <a:stretch>
            <a:fillRect/>
          </a:stretch>
        </p:blipFill>
        <p:spPr>
          <a:xfrm>
            <a:off x="228599" y="1828800"/>
            <a:ext cx="5633013" cy="4450080"/>
          </a:xfrm>
        </p:spPr>
      </p:pic>
      <p:sp>
        <p:nvSpPr>
          <p:cNvPr id="5" name="TextBox 4"/>
          <p:cNvSpPr txBox="1"/>
          <p:nvPr/>
        </p:nvSpPr>
        <p:spPr>
          <a:xfrm>
            <a:off x="6019800" y="2133600"/>
            <a:ext cx="2971800" cy="4124206"/>
          </a:xfrm>
          <a:prstGeom prst="rect">
            <a:avLst/>
          </a:prstGeom>
          <a:noFill/>
        </p:spPr>
        <p:txBody>
          <a:bodyPr wrap="square" rtlCol="0">
            <a:spAutoFit/>
          </a:bodyPr>
          <a:lstStyle/>
          <a:p>
            <a:pPr algn="ctr"/>
            <a:r>
              <a:rPr lang="en-US" sz="2800" b="1" i="1" dirty="0"/>
              <a:t>"Provence is one of those rare places that sets a mood from the moment you lay eyes on </a:t>
            </a:r>
            <a:r>
              <a:rPr lang="en-US" sz="2800" b="1" i="1" dirty="0" smtClean="0"/>
              <a:t>it.”</a:t>
            </a:r>
          </a:p>
          <a:p>
            <a:endParaRPr lang="en-US" sz="2400" i="1" dirty="0"/>
          </a:p>
          <a:p>
            <a:r>
              <a:rPr lang="en-US" sz="2400" i="1" dirty="0" smtClean="0"/>
              <a:t> </a:t>
            </a:r>
            <a:r>
              <a:rPr lang="en-US" sz="2400" i="1" dirty="0"/>
              <a:t>~ </a:t>
            </a:r>
            <a:r>
              <a:rPr lang="en-US" sz="2400" i="1" dirty="0" smtClean="0"/>
              <a:t>William </a:t>
            </a:r>
            <a:r>
              <a:rPr lang="en-US" sz="2400" i="1" dirty="0"/>
              <a:t>Dowd </a:t>
            </a: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Les </a:t>
            </a:r>
            <a:r>
              <a:rPr lang="en-US" sz="4800" b="1" dirty="0" err="1" smtClean="0"/>
              <a:t>Régions</a:t>
            </a:r>
            <a:r>
              <a:rPr lang="en-US" sz="4800" b="1" dirty="0" smtClean="0"/>
              <a:t> de la France</a:t>
            </a:r>
            <a:endParaRPr lang="en-US" sz="4800" b="1" dirty="0"/>
          </a:p>
        </p:txBody>
      </p:sp>
      <p:pic>
        <p:nvPicPr>
          <p:cNvPr id="4" name="Content Placeholder 3" descr="franceregions.gif"/>
          <p:cNvPicPr>
            <a:picLocks noGrp="1" noChangeAspect="1"/>
          </p:cNvPicPr>
          <p:nvPr>
            <p:ph sz="quarter" idx="1"/>
          </p:nvPr>
        </p:nvPicPr>
        <p:blipFill>
          <a:blip r:embed="rId2" cstate="print"/>
          <a:stretch>
            <a:fillRect/>
          </a:stretch>
        </p:blipFill>
        <p:spPr>
          <a:xfrm>
            <a:off x="1905000" y="1490762"/>
            <a:ext cx="5404230" cy="513863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La bouillabaisse</a:t>
            </a:r>
            <a:endParaRPr lang="en-US" sz="4800" b="1" dirty="0"/>
          </a:p>
        </p:txBody>
      </p:sp>
      <p:pic>
        <p:nvPicPr>
          <p:cNvPr id="4" name="Content Placeholder 3" descr="bouillabaisse-ck-1054841-l.jpg"/>
          <p:cNvPicPr>
            <a:picLocks noGrp="1" noChangeAspect="1"/>
          </p:cNvPicPr>
          <p:nvPr>
            <p:ph sz="quarter" idx="1"/>
          </p:nvPr>
        </p:nvPicPr>
        <p:blipFill>
          <a:blip r:embed="rId2" cstate="print"/>
          <a:stretch>
            <a:fillRect/>
          </a:stretch>
        </p:blipFill>
        <p:spPr>
          <a:xfrm>
            <a:off x="304800" y="1676400"/>
            <a:ext cx="4514056" cy="4514056"/>
          </a:xfrm>
        </p:spPr>
      </p:pic>
      <p:sp>
        <p:nvSpPr>
          <p:cNvPr id="5" name="TextBox 4"/>
          <p:cNvSpPr txBox="1"/>
          <p:nvPr/>
        </p:nvSpPr>
        <p:spPr>
          <a:xfrm>
            <a:off x="4953000" y="1676400"/>
            <a:ext cx="3886200" cy="2554545"/>
          </a:xfrm>
          <a:prstGeom prst="rect">
            <a:avLst/>
          </a:prstGeom>
          <a:noFill/>
        </p:spPr>
        <p:txBody>
          <a:bodyPr wrap="square" rtlCol="0">
            <a:spAutoFit/>
          </a:bodyPr>
          <a:lstStyle/>
          <a:p>
            <a:endParaRPr lang="en-US" sz="3200" b="1" dirty="0" smtClean="0"/>
          </a:p>
          <a:p>
            <a:r>
              <a:rPr lang="en-US" sz="3200" b="1" dirty="0" smtClean="0"/>
              <a:t>La bouillabaisse</a:t>
            </a:r>
            <a:r>
              <a:rPr lang="en-US" sz="3200" dirty="0" smtClean="0"/>
              <a:t>, known as fish soup, is a specialty from the Provence region.</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Languedoc - </a:t>
            </a:r>
            <a:r>
              <a:rPr lang="en-US" sz="4800" b="1" dirty="0" err="1" smtClean="0"/>
              <a:t>cassoulet</a:t>
            </a:r>
            <a:endParaRPr lang="en-US" sz="4800" b="1" dirty="0"/>
          </a:p>
        </p:txBody>
      </p:sp>
      <p:pic>
        <p:nvPicPr>
          <p:cNvPr id="4" name="Content Placeholder 3" descr="FE_cassoulet_800.jpg"/>
          <p:cNvPicPr>
            <a:picLocks noGrp="1" noChangeAspect="1"/>
          </p:cNvPicPr>
          <p:nvPr>
            <p:ph sz="quarter" idx="1"/>
          </p:nvPr>
        </p:nvPicPr>
        <p:blipFill>
          <a:blip r:embed="rId2" cstate="print"/>
          <a:stretch>
            <a:fillRect/>
          </a:stretch>
        </p:blipFill>
        <p:spPr>
          <a:xfrm>
            <a:off x="1371600" y="1524000"/>
            <a:ext cx="6400800" cy="4800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err="1" smtClean="0"/>
              <a:t>Cassoulet</a:t>
            </a:r>
            <a:endParaRPr lang="en-US" sz="4800" b="1" dirty="0"/>
          </a:p>
        </p:txBody>
      </p:sp>
      <p:sp>
        <p:nvSpPr>
          <p:cNvPr id="3" name="Content Placeholder 2"/>
          <p:cNvSpPr>
            <a:spLocks noGrp="1"/>
          </p:cNvSpPr>
          <p:nvPr>
            <p:ph sz="quarter" idx="1"/>
          </p:nvPr>
        </p:nvSpPr>
        <p:spPr>
          <a:xfrm>
            <a:off x="381000" y="1524000"/>
            <a:ext cx="8503920" cy="5105400"/>
          </a:xfrm>
        </p:spPr>
        <p:txBody>
          <a:bodyPr>
            <a:normAutofit lnSpcReduction="10000"/>
          </a:bodyPr>
          <a:lstStyle/>
          <a:p>
            <a:pPr>
              <a:buNone/>
            </a:pPr>
            <a:r>
              <a:rPr lang="en-US" dirty="0" smtClean="0"/>
              <a:t>   The French like to think of their classic dishes as having been born, not made. Thus, </a:t>
            </a:r>
            <a:r>
              <a:rPr lang="en-US" b="1" dirty="0" err="1" smtClean="0"/>
              <a:t>cassoulet</a:t>
            </a:r>
            <a:r>
              <a:rPr lang="en-US" dirty="0" smtClean="0"/>
              <a:t>, the famous </a:t>
            </a:r>
            <a:r>
              <a:rPr lang="en-US" i="1" dirty="0" smtClean="0"/>
              <a:t>bean casserole </a:t>
            </a:r>
            <a:r>
              <a:rPr lang="en-US" dirty="0" smtClean="0"/>
              <a:t>of the Languedoc region in southwestern France, is said to have been born in </a:t>
            </a:r>
            <a:r>
              <a:rPr lang="en-US" dirty="0" err="1" smtClean="0"/>
              <a:t>Castelnaudary</a:t>
            </a:r>
            <a:r>
              <a:rPr lang="en-US" dirty="0" smtClean="0"/>
              <a:t>, about midway between Carcassonne and Toulouse. The legend is that during the Hundred Years War, when </a:t>
            </a:r>
            <a:r>
              <a:rPr lang="en-US" dirty="0" err="1" smtClean="0"/>
              <a:t>Castelnaudary</a:t>
            </a:r>
            <a:r>
              <a:rPr lang="en-US" dirty="0" smtClean="0"/>
              <a:t> was being besieged by the English, the starving inhabitants pooled their few provisions -- white beans, lard, sausage and </a:t>
            </a:r>
            <a:r>
              <a:rPr lang="en-US" dirty="0" err="1" smtClean="0"/>
              <a:t>confit</a:t>
            </a:r>
            <a:r>
              <a:rPr lang="en-US" dirty="0" smtClean="0"/>
              <a:t> </a:t>
            </a:r>
            <a:r>
              <a:rPr lang="en-US" dirty="0" err="1" smtClean="0"/>
              <a:t>d'oie</a:t>
            </a:r>
            <a:r>
              <a:rPr lang="en-US" dirty="0" smtClean="0"/>
              <a:t>, or preserved goose -- and cooked them in an earthenware pot in a wood-fired oven. And so was born </a:t>
            </a:r>
            <a:r>
              <a:rPr lang="en-US" dirty="0" err="1" smtClean="0"/>
              <a:t>cassoulet</a:t>
            </a:r>
            <a:r>
              <a:rPr lang="en-US" dirty="0" smtClean="0"/>
              <a:t>. </a:t>
            </a:r>
          </a:p>
          <a:p>
            <a:pPr algn="r">
              <a:buNone/>
            </a:pPr>
            <a:r>
              <a:rPr lang="en-US" dirty="0" smtClean="0"/>
              <a:t>- The New York Times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Le Nord de la France</a:t>
            </a:r>
            <a:endParaRPr lang="en-US" sz="4800" b="1" dirty="0"/>
          </a:p>
        </p:txBody>
      </p:sp>
      <p:pic>
        <p:nvPicPr>
          <p:cNvPr id="4" name="Content Placeholder 3" descr="lille.bmp"/>
          <p:cNvPicPr>
            <a:picLocks noGrp="1" noChangeAspect="1"/>
          </p:cNvPicPr>
          <p:nvPr>
            <p:ph sz="quarter" idx="1"/>
          </p:nvPr>
        </p:nvPicPr>
        <p:blipFill>
          <a:blip r:embed="rId2" cstate="print"/>
          <a:stretch>
            <a:fillRect/>
          </a:stretch>
        </p:blipFill>
        <p:spPr>
          <a:xfrm>
            <a:off x="1371600" y="1600200"/>
            <a:ext cx="6324515" cy="47275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dirty="0" smtClean="0"/>
              <a:t>Île-de-France</a:t>
            </a:r>
            <a:r>
              <a:rPr lang="en-US" sz="4800" b="1" dirty="0" smtClean="0"/>
              <a:t> - Paris</a:t>
            </a:r>
            <a:endParaRPr lang="en-US" sz="4800" b="1" dirty="0"/>
          </a:p>
        </p:txBody>
      </p:sp>
      <p:sp>
        <p:nvSpPr>
          <p:cNvPr id="3" name="Content Placeholder 2"/>
          <p:cNvSpPr>
            <a:spLocks noGrp="1"/>
          </p:cNvSpPr>
          <p:nvPr>
            <p:ph sz="quarter" idx="1"/>
          </p:nvPr>
        </p:nvSpPr>
        <p:spPr>
          <a:xfrm>
            <a:off x="301752" y="1527048"/>
            <a:ext cx="8842248" cy="4949952"/>
          </a:xfrm>
        </p:spPr>
        <p:txBody>
          <a:bodyPr/>
          <a:lstStyle/>
          <a:p>
            <a:r>
              <a:rPr lang="en-US" sz="2400" i="1" dirty="0" smtClean="0"/>
              <a:t>In Paris, the controversial modern glass pyramid in the Louvre courtyard was built in the late 1980’s by the Chinese-American architect I.M. Pei.  Some feel that its modern style clashes with the Louvre’s classic construction.</a:t>
            </a:r>
          </a:p>
          <a:p>
            <a:pPr>
              <a:buNone/>
            </a:pPr>
            <a:endParaRPr lang="en-US" dirty="0"/>
          </a:p>
        </p:txBody>
      </p:sp>
      <p:pic>
        <p:nvPicPr>
          <p:cNvPr id="4" name="Picture 3" descr="louvre.jpg"/>
          <p:cNvPicPr>
            <a:picLocks noChangeAspect="1"/>
          </p:cNvPicPr>
          <p:nvPr/>
        </p:nvPicPr>
        <p:blipFill>
          <a:blip r:embed="rId2" cstate="print"/>
          <a:stretch>
            <a:fillRect/>
          </a:stretch>
        </p:blipFill>
        <p:spPr>
          <a:xfrm>
            <a:off x="2514600" y="3124200"/>
            <a:ext cx="4495800" cy="34979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La Tour Eiffel</a:t>
            </a:r>
            <a:endParaRPr lang="en-US" sz="4800" b="1" dirty="0"/>
          </a:p>
        </p:txBody>
      </p:sp>
      <p:pic>
        <p:nvPicPr>
          <p:cNvPr id="4" name="Content Placeholder 3" descr="tour_eiffel_at_sunrise_from_the_trocadero.jpg"/>
          <p:cNvPicPr>
            <a:picLocks noGrp="1" noChangeAspect="1"/>
          </p:cNvPicPr>
          <p:nvPr>
            <p:ph sz="quarter" idx="1"/>
          </p:nvPr>
        </p:nvPicPr>
        <p:blipFill>
          <a:blip r:embed="rId2" cstate="print"/>
          <a:stretch>
            <a:fillRect/>
          </a:stretch>
        </p:blipFill>
        <p:spPr>
          <a:xfrm>
            <a:off x="609600" y="1524000"/>
            <a:ext cx="3048000" cy="4572000"/>
          </a:xfrm>
        </p:spPr>
      </p:pic>
      <p:sp>
        <p:nvSpPr>
          <p:cNvPr id="5" name="TextBox 4"/>
          <p:cNvSpPr txBox="1"/>
          <p:nvPr/>
        </p:nvSpPr>
        <p:spPr>
          <a:xfrm>
            <a:off x="3962400" y="1600200"/>
            <a:ext cx="4800600" cy="4031873"/>
          </a:xfrm>
          <a:prstGeom prst="rect">
            <a:avLst/>
          </a:prstGeom>
          <a:noFill/>
        </p:spPr>
        <p:txBody>
          <a:bodyPr wrap="square" rtlCol="0">
            <a:spAutoFit/>
          </a:bodyPr>
          <a:lstStyle/>
          <a:p>
            <a:pPr algn="ctr"/>
            <a:r>
              <a:rPr lang="en-US" sz="3200" dirty="0" smtClean="0"/>
              <a:t>Named after its designer, engineer </a:t>
            </a:r>
            <a:r>
              <a:rPr lang="en-US" sz="3200" dirty="0" err="1" smtClean="0"/>
              <a:t>Gustave</a:t>
            </a:r>
            <a:r>
              <a:rPr lang="en-US" sz="3200" dirty="0" smtClean="0"/>
              <a:t> Eiffel, the Eiffel Tower is the tallest building in Paris.</a:t>
            </a:r>
            <a:r>
              <a:rPr lang="en-US" sz="3200" baseline="30000" dirty="0"/>
              <a:t> </a:t>
            </a:r>
            <a:r>
              <a:rPr lang="en-US" sz="3200" dirty="0" smtClean="0"/>
              <a:t>  More than 200,000,000 people have visited the tower since its construction in 1889.</a:t>
            </a:r>
            <a:endParaRPr lang="en-US" sz="3200" dirty="0"/>
          </a:p>
        </p:txBody>
      </p:sp>
      <p:sp>
        <p:nvSpPr>
          <p:cNvPr id="6" name="TextBox 5"/>
          <p:cNvSpPr txBox="1"/>
          <p:nvPr/>
        </p:nvSpPr>
        <p:spPr>
          <a:xfrm>
            <a:off x="4191000" y="5943600"/>
            <a:ext cx="4419600" cy="276999"/>
          </a:xfrm>
          <a:prstGeom prst="rect">
            <a:avLst/>
          </a:prstGeom>
          <a:noFill/>
        </p:spPr>
        <p:txBody>
          <a:bodyPr wrap="square" rtlCol="0">
            <a:spAutoFit/>
          </a:bodyPr>
          <a:lstStyle/>
          <a:p>
            <a:pPr algn="r"/>
            <a:r>
              <a:rPr lang="en-US" sz="1200" dirty="0" smtClean="0"/>
              <a:t>http://en.wikipedia.org/wiki/Eiffel_Tower</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Notre-Dame</a:t>
            </a:r>
            <a:endParaRPr lang="en-US" sz="4800" b="1" dirty="0"/>
          </a:p>
        </p:txBody>
      </p:sp>
      <p:sp>
        <p:nvSpPr>
          <p:cNvPr id="3" name="Content Placeholder 2"/>
          <p:cNvSpPr>
            <a:spLocks noGrp="1"/>
          </p:cNvSpPr>
          <p:nvPr>
            <p:ph sz="quarter" idx="1"/>
          </p:nvPr>
        </p:nvSpPr>
        <p:spPr>
          <a:xfrm>
            <a:off x="301752" y="1447800"/>
            <a:ext cx="8503920" cy="5410200"/>
          </a:xfrm>
        </p:spPr>
        <p:txBody>
          <a:bodyPr>
            <a:normAutofit fontScale="92500"/>
          </a:bodyPr>
          <a:lstStyle/>
          <a:p>
            <a:r>
              <a:rPr lang="en-US" sz="2600" dirty="0" smtClean="0"/>
              <a:t>"We must remind ourselves that these monumental structures, although they remain intensely alive, are merely the skeletons of the cathedrals of medieval times. Compared with what it was when first created, the cathedral, as we see it now, is like a venerable old lady whose noble carriage barely suggests the striking belle she must have been in her youth. We should not only recall the past splendor of the cathedral, most of whose external adornment is now lost, but also attempt to understand what the cathedral </a:t>
            </a:r>
            <a:r>
              <a:rPr lang="en-US" sz="2600" i="1" dirty="0" smtClean="0"/>
              <a:t>was</a:t>
            </a:r>
            <a:r>
              <a:rPr lang="en-US" sz="2600" dirty="0" smtClean="0"/>
              <a:t> during the progress of its own creation; the role it played at the heart of the city that saw its birth among the people whose stubborn or enthusiastic will alone caused its skyward thrust."</a:t>
            </a:r>
          </a:p>
          <a:p>
            <a:pPr algn="r"/>
            <a:r>
              <a:rPr lang="en-US" dirty="0" smtClean="0"/>
              <a:t>  </a:t>
            </a:r>
            <a:r>
              <a:rPr lang="en-US" sz="1700" dirty="0" smtClean="0"/>
              <a:t> —Zoe </a:t>
            </a:r>
            <a:r>
              <a:rPr lang="en-US" sz="1700" dirty="0" err="1" smtClean="0"/>
              <a:t>Oldenbourg</a:t>
            </a:r>
            <a:r>
              <a:rPr lang="en-US" sz="1700" dirty="0" smtClean="0"/>
              <a:t>, </a:t>
            </a:r>
            <a:r>
              <a:rPr lang="en-US" sz="1700" i="1" dirty="0" smtClean="0"/>
              <a:t>'With Stone and Faith'</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Notre-Dame de Paris</a:t>
            </a:r>
            <a:endParaRPr lang="en-US" sz="4800" b="1" dirty="0"/>
          </a:p>
        </p:txBody>
      </p:sp>
      <p:pic>
        <p:nvPicPr>
          <p:cNvPr id="4" name="Content Placeholder 3" descr="untitled.bmp"/>
          <p:cNvPicPr>
            <a:picLocks noGrp="1" noChangeAspect="1"/>
          </p:cNvPicPr>
          <p:nvPr>
            <p:ph sz="quarter" idx="1"/>
          </p:nvPr>
        </p:nvPicPr>
        <p:blipFill>
          <a:blip r:embed="rId2" cstate="print"/>
          <a:stretch>
            <a:fillRect/>
          </a:stretch>
        </p:blipFill>
        <p:spPr>
          <a:xfrm>
            <a:off x="304800" y="1981200"/>
            <a:ext cx="5028426" cy="3962400"/>
          </a:xfrm>
        </p:spPr>
      </p:pic>
      <p:sp>
        <p:nvSpPr>
          <p:cNvPr id="5" name="TextBox 4"/>
          <p:cNvSpPr txBox="1"/>
          <p:nvPr/>
        </p:nvSpPr>
        <p:spPr>
          <a:xfrm>
            <a:off x="5410200" y="1524000"/>
            <a:ext cx="3581400" cy="4708981"/>
          </a:xfrm>
          <a:prstGeom prst="rect">
            <a:avLst/>
          </a:prstGeom>
          <a:noFill/>
        </p:spPr>
        <p:txBody>
          <a:bodyPr wrap="square" rtlCol="0">
            <a:spAutoFit/>
          </a:bodyPr>
          <a:lstStyle/>
          <a:p>
            <a:r>
              <a:rPr lang="en-US" sz="2500" b="1" dirty="0" smtClean="0"/>
              <a:t>Notre Dame de Paris</a:t>
            </a:r>
            <a:r>
              <a:rPr lang="en-US" sz="2500" dirty="0" smtClean="0"/>
              <a:t> ('Our Lady of Paris') is a Gothic cathedral on the eastern half </a:t>
            </a:r>
            <a:r>
              <a:rPr lang="en-US" sz="2500" dirty="0"/>
              <a:t>of the </a:t>
            </a:r>
            <a:r>
              <a:rPr lang="en-US" sz="2500" dirty="0" err="1"/>
              <a:t>Île</a:t>
            </a:r>
            <a:r>
              <a:rPr lang="en-US" sz="2500" dirty="0"/>
              <a:t> de la </a:t>
            </a:r>
            <a:r>
              <a:rPr lang="en-US" sz="2500" dirty="0" err="1"/>
              <a:t>Cité</a:t>
            </a:r>
            <a:r>
              <a:rPr lang="en-US" sz="2500" dirty="0"/>
              <a:t> in </a:t>
            </a:r>
            <a:r>
              <a:rPr lang="en-US" sz="2500" dirty="0" smtClean="0"/>
              <a:t>Paris, France, </a:t>
            </a:r>
            <a:r>
              <a:rPr lang="en-US" sz="2500" dirty="0"/>
              <a:t>with its main entrance to the west</a:t>
            </a:r>
            <a:r>
              <a:rPr lang="en-US" sz="2500" dirty="0" smtClean="0"/>
              <a:t>.</a:t>
            </a:r>
          </a:p>
          <a:p>
            <a:endParaRPr lang="en-US" sz="2500" dirty="0" smtClean="0"/>
          </a:p>
          <a:p>
            <a:r>
              <a:rPr lang="en-US" sz="2500" dirty="0" smtClean="0"/>
              <a:t>It is widely considered one of the finest examples of French Gothic architecture.</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Bretagne</a:t>
            </a:r>
            <a:endParaRPr lang="en-US" sz="4800" b="1" dirty="0"/>
          </a:p>
        </p:txBody>
      </p:sp>
      <p:sp>
        <p:nvSpPr>
          <p:cNvPr id="3" name="Content Placeholder 2"/>
          <p:cNvSpPr>
            <a:spLocks noGrp="1"/>
          </p:cNvSpPr>
          <p:nvPr>
            <p:ph sz="quarter" idx="1"/>
          </p:nvPr>
        </p:nvSpPr>
        <p:spPr>
          <a:xfrm>
            <a:off x="301752" y="1524000"/>
            <a:ext cx="5260848" cy="4575048"/>
          </a:xfrm>
        </p:spPr>
        <p:txBody>
          <a:bodyPr/>
          <a:lstStyle/>
          <a:p>
            <a:pPr algn="ctr">
              <a:buNone/>
            </a:pPr>
            <a:r>
              <a:rPr lang="en-US" sz="4000" b="1" u="sng" dirty="0" smtClean="0"/>
              <a:t>La </a:t>
            </a:r>
            <a:r>
              <a:rPr lang="en-US" sz="4000" b="1" u="sng" dirty="0" err="1" smtClean="0"/>
              <a:t>coiffe</a:t>
            </a:r>
            <a:r>
              <a:rPr lang="en-US" sz="4000" b="1" u="sng" dirty="0" smtClean="0"/>
              <a:t> </a:t>
            </a:r>
            <a:r>
              <a:rPr lang="en-US" sz="4000" b="1" u="sng" dirty="0" err="1" smtClean="0"/>
              <a:t>bretonne</a:t>
            </a:r>
            <a:r>
              <a:rPr lang="en-US" sz="4000" b="1" dirty="0" smtClean="0"/>
              <a:t> </a:t>
            </a:r>
            <a:endParaRPr lang="en-US" sz="4000" dirty="0" smtClean="0"/>
          </a:p>
          <a:p>
            <a:pPr algn="ctr">
              <a:buNone/>
            </a:pPr>
            <a:r>
              <a:rPr lang="en-US" sz="3200" dirty="0" smtClean="0"/>
              <a:t>   un costume </a:t>
            </a:r>
            <a:r>
              <a:rPr lang="en-US" sz="3200" dirty="0" err="1" smtClean="0"/>
              <a:t>traditionnel</a:t>
            </a:r>
            <a:r>
              <a:rPr lang="en-US" sz="3200" dirty="0" smtClean="0"/>
              <a:t> des femmes se compose </a:t>
            </a:r>
            <a:r>
              <a:rPr lang="en-US" sz="3200" dirty="0" err="1" smtClean="0"/>
              <a:t>souvent</a:t>
            </a:r>
            <a:r>
              <a:rPr lang="en-US" sz="3200" dirty="0" smtClean="0"/>
              <a:t> </a:t>
            </a:r>
            <a:r>
              <a:rPr lang="en-US" sz="3200" dirty="0" err="1" smtClean="0"/>
              <a:t>d’une</a:t>
            </a:r>
            <a:r>
              <a:rPr lang="en-US" sz="3200" dirty="0" smtClean="0"/>
              <a:t> </a:t>
            </a:r>
            <a:r>
              <a:rPr lang="en-US" sz="3200" dirty="0" err="1" smtClean="0"/>
              <a:t>jupe</a:t>
            </a:r>
            <a:r>
              <a:rPr lang="en-US" sz="3200" dirty="0" smtClean="0"/>
              <a:t> et </a:t>
            </a:r>
            <a:r>
              <a:rPr lang="en-US" sz="3200" dirty="0" err="1" smtClean="0"/>
              <a:t>d’une</a:t>
            </a:r>
            <a:r>
              <a:rPr lang="en-US" sz="3200" dirty="0" smtClean="0"/>
              <a:t> </a:t>
            </a:r>
            <a:r>
              <a:rPr lang="en-US" sz="3200" dirty="0" err="1" smtClean="0"/>
              <a:t>blouse,ou</a:t>
            </a:r>
            <a:r>
              <a:rPr lang="en-US" sz="3200" dirty="0" smtClean="0"/>
              <a:t> </a:t>
            </a:r>
            <a:r>
              <a:rPr lang="en-US" sz="3200" dirty="0" err="1" smtClean="0"/>
              <a:t>d’une</a:t>
            </a:r>
            <a:r>
              <a:rPr lang="en-US" sz="3200" dirty="0" smtClean="0"/>
              <a:t> robe de tissue </a:t>
            </a:r>
            <a:r>
              <a:rPr lang="en-US" sz="3200" dirty="0" err="1" smtClean="0"/>
              <a:t>ou</a:t>
            </a:r>
            <a:r>
              <a:rPr lang="en-US" sz="3200" dirty="0" smtClean="0"/>
              <a:t> un </a:t>
            </a:r>
            <a:r>
              <a:rPr lang="en-US" sz="3200" dirty="0" err="1" smtClean="0"/>
              <a:t>col</a:t>
            </a:r>
            <a:r>
              <a:rPr lang="en-US" sz="3200" dirty="0" smtClean="0"/>
              <a:t> en </a:t>
            </a:r>
            <a:r>
              <a:rPr lang="en-US" sz="3200" b="1" dirty="0" err="1" smtClean="0"/>
              <a:t>dentelle</a:t>
            </a:r>
            <a:r>
              <a:rPr lang="en-US" sz="3200" dirty="0" smtClean="0"/>
              <a:t> (lace) et </a:t>
            </a:r>
            <a:r>
              <a:rPr lang="en-US" sz="3200" dirty="0" err="1" smtClean="0"/>
              <a:t>une</a:t>
            </a:r>
            <a:r>
              <a:rPr lang="en-US" sz="3200" dirty="0" smtClean="0"/>
              <a:t> </a:t>
            </a:r>
            <a:r>
              <a:rPr lang="en-US" sz="3200" dirty="0" err="1" smtClean="0"/>
              <a:t>coiffe</a:t>
            </a:r>
            <a:r>
              <a:rPr lang="en-US" sz="3200" dirty="0" smtClean="0"/>
              <a:t> (hat).</a:t>
            </a:r>
          </a:p>
          <a:p>
            <a:endParaRPr lang="en-US" b="1" dirty="0"/>
          </a:p>
        </p:txBody>
      </p:sp>
      <p:pic>
        <p:nvPicPr>
          <p:cNvPr id="4" name="Picture 3" descr="325782826.jpg"/>
          <p:cNvPicPr>
            <a:picLocks noChangeAspect="1"/>
          </p:cNvPicPr>
          <p:nvPr/>
        </p:nvPicPr>
        <p:blipFill>
          <a:blip r:embed="rId2" cstate="print"/>
          <a:stretch>
            <a:fillRect/>
          </a:stretch>
        </p:blipFill>
        <p:spPr>
          <a:xfrm>
            <a:off x="5715000" y="1524000"/>
            <a:ext cx="3200400" cy="49826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Bretagne – des sabots</a:t>
            </a:r>
            <a:endParaRPr lang="en-US" sz="4800" b="1" dirty="0"/>
          </a:p>
        </p:txBody>
      </p:sp>
      <p:pic>
        <p:nvPicPr>
          <p:cNvPr id="4" name="Content Placeholder 3" descr="Photo%20001.jpg"/>
          <p:cNvPicPr>
            <a:picLocks noGrp="1" noChangeAspect="1"/>
          </p:cNvPicPr>
          <p:nvPr>
            <p:ph sz="quarter" idx="1"/>
          </p:nvPr>
        </p:nvPicPr>
        <p:blipFill>
          <a:blip r:embed="rId2" cstate="print"/>
          <a:stretch>
            <a:fillRect/>
          </a:stretch>
        </p:blipFill>
        <p:spPr>
          <a:xfrm>
            <a:off x="457200" y="1600200"/>
            <a:ext cx="4988633" cy="4572000"/>
          </a:xfrm>
        </p:spPr>
      </p:pic>
      <p:sp>
        <p:nvSpPr>
          <p:cNvPr id="5" name="TextBox 4"/>
          <p:cNvSpPr txBox="1"/>
          <p:nvPr/>
        </p:nvSpPr>
        <p:spPr>
          <a:xfrm>
            <a:off x="5486400" y="1524000"/>
            <a:ext cx="3429000" cy="4493538"/>
          </a:xfrm>
          <a:prstGeom prst="rect">
            <a:avLst/>
          </a:prstGeom>
          <a:noFill/>
        </p:spPr>
        <p:txBody>
          <a:bodyPr wrap="square" rtlCol="0">
            <a:spAutoFit/>
          </a:bodyPr>
          <a:lstStyle/>
          <a:p>
            <a:r>
              <a:rPr lang="en-US" sz="2600" dirty="0" smtClean="0"/>
              <a:t>Le costume </a:t>
            </a:r>
            <a:r>
              <a:rPr lang="en-US" sz="2600" dirty="0" err="1" smtClean="0"/>
              <a:t>d’homme</a:t>
            </a:r>
            <a:r>
              <a:rPr lang="en-US" sz="2600" dirty="0" smtClean="0"/>
              <a:t> se compose </a:t>
            </a:r>
            <a:r>
              <a:rPr lang="en-US" sz="2600" dirty="0" err="1" smtClean="0"/>
              <a:t>généralement</a:t>
            </a:r>
            <a:r>
              <a:rPr lang="en-US" sz="2600" dirty="0" smtClean="0"/>
              <a:t> d’un </a:t>
            </a:r>
            <a:r>
              <a:rPr lang="en-US" sz="2600" dirty="0" err="1" smtClean="0"/>
              <a:t>pantalon</a:t>
            </a:r>
            <a:r>
              <a:rPr lang="en-US" sz="2600" dirty="0" smtClean="0"/>
              <a:t> </a:t>
            </a:r>
            <a:r>
              <a:rPr lang="en-US" sz="2600" dirty="0" err="1" smtClean="0"/>
              <a:t>décoré</a:t>
            </a:r>
            <a:r>
              <a:rPr lang="en-US" sz="2600" dirty="0" smtClean="0"/>
              <a:t>, </a:t>
            </a:r>
            <a:r>
              <a:rPr lang="en-US" sz="2600" dirty="0" err="1" smtClean="0"/>
              <a:t>d’une</a:t>
            </a:r>
            <a:r>
              <a:rPr lang="en-US" sz="2600" dirty="0" smtClean="0"/>
              <a:t> chemise blanche et d’un </a:t>
            </a:r>
            <a:r>
              <a:rPr lang="en-US" sz="2600" dirty="0" err="1" smtClean="0"/>
              <a:t>gilet</a:t>
            </a:r>
            <a:r>
              <a:rPr lang="en-US" sz="2600" dirty="0" smtClean="0"/>
              <a:t>.  Les </a:t>
            </a:r>
            <a:r>
              <a:rPr lang="en-US" sz="2600" dirty="0" err="1" smtClean="0"/>
              <a:t>chaussures</a:t>
            </a:r>
            <a:r>
              <a:rPr lang="en-US" sz="2600" dirty="0" smtClean="0"/>
              <a:t> </a:t>
            </a:r>
            <a:r>
              <a:rPr lang="en-US" sz="2600" dirty="0" err="1" smtClean="0"/>
              <a:t>traditionnelles</a:t>
            </a:r>
            <a:r>
              <a:rPr lang="en-US" sz="2600" dirty="0" smtClean="0"/>
              <a:t> des Bretons </a:t>
            </a:r>
            <a:r>
              <a:rPr lang="en-US" sz="2600" dirty="0" err="1" smtClean="0"/>
              <a:t>sont</a:t>
            </a:r>
            <a:r>
              <a:rPr lang="en-US" sz="2600" dirty="0" smtClean="0"/>
              <a:t> en bois (wooden).  On les </a:t>
            </a:r>
            <a:r>
              <a:rPr lang="en-US" sz="2600" dirty="0" err="1" smtClean="0"/>
              <a:t>appelle</a:t>
            </a:r>
            <a:r>
              <a:rPr lang="en-US" sz="2600" dirty="0" smtClean="0"/>
              <a:t> des </a:t>
            </a:r>
            <a:r>
              <a:rPr lang="en-US" sz="2600" b="1" u="sng" dirty="0" smtClean="0"/>
              <a:t>sabots</a:t>
            </a:r>
            <a:r>
              <a:rPr lang="en-US" sz="2600" dirty="0"/>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99</TotalTime>
  <Words>813</Words>
  <Application>Microsoft Office PowerPoint</Application>
  <PresentationFormat>On-screen Show (4:3)</PresentationFormat>
  <Paragraphs>50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Les Régions de la France</vt:lpstr>
      <vt:lpstr>Les Régions de la France</vt:lpstr>
      <vt:lpstr>Le Nord de la France</vt:lpstr>
      <vt:lpstr>Île-de-France - Paris</vt:lpstr>
      <vt:lpstr>La Tour Eiffel</vt:lpstr>
      <vt:lpstr>Notre-Dame</vt:lpstr>
      <vt:lpstr>Notre-Dame de Paris</vt:lpstr>
      <vt:lpstr>Bretagne</vt:lpstr>
      <vt:lpstr>Bretagne – des sabots</vt:lpstr>
      <vt:lpstr>Bretagne - Les crêpes</vt:lpstr>
      <vt:lpstr>Alsace</vt:lpstr>
      <vt:lpstr>Pays de la Loire</vt:lpstr>
      <vt:lpstr>Les châteaux (castles)</vt:lpstr>
      <vt:lpstr>Château de Versailles</vt:lpstr>
      <vt:lpstr>Poitiers</vt:lpstr>
      <vt:lpstr>Les plages de Biarritz</vt:lpstr>
      <vt:lpstr>Le Périgord</vt:lpstr>
      <vt:lpstr>Savoie et Haute-Savoie</vt:lpstr>
      <vt:lpstr>Provence</vt:lpstr>
      <vt:lpstr>La bouillabaisse</vt:lpstr>
      <vt:lpstr>Languedoc - cassoulet</vt:lpstr>
      <vt:lpstr>Cassoulet</vt:lpstr>
    </vt:vector>
  </TitlesOfParts>
  <Company>CBSD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Régions de la France</dc:title>
  <dc:creator>amark</dc:creator>
  <cp:lastModifiedBy>mvalois</cp:lastModifiedBy>
  <cp:revision>13</cp:revision>
  <dcterms:created xsi:type="dcterms:W3CDTF">2009-02-11T19:33:19Z</dcterms:created>
  <dcterms:modified xsi:type="dcterms:W3CDTF">2010-09-10T14:37:38Z</dcterms:modified>
</cp:coreProperties>
</file>